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14" r:id="rId3"/>
    <p:sldId id="320" r:id="rId4"/>
    <p:sldId id="315" r:id="rId5"/>
    <p:sldId id="291" r:id="rId6"/>
    <p:sldId id="316" r:id="rId7"/>
    <p:sldId id="301" r:id="rId8"/>
    <p:sldId id="302" r:id="rId9"/>
    <p:sldId id="313" r:id="rId10"/>
    <p:sldId id="323" r:id="rId11"/>
    <p:sldId id="318" r:id="rId12"/>
    <p:sldId id="322" r:id="rId13"/>
    <p:sldId id="324" r:id="rId14"/>
    <p:sldId id="325" r:id="rId15"/>
    <p:sldId id="326" r:id="rId16"/>
    <p:sldId id="333" r:id="rId17"/>
    <p:sldId id="305" r:id="rId18"/>
    <p:sldId id="327" r:id="rId19"/>
    <p:sldId id="306" r:id="rId20"/>
    <p:sldId id="328" r:id="rId21"/>
    <p:sldId id="329" r:id="rId22"/>
    <p:sldId id="330" r:id="rId23"/>
    <p:sldId id="331" r:id="rId24"/>
    <p:sldId id="332" r:id="rId25"/>
    <p:sldId id="312" r:id="rId26"/>
    <p:sldId id="308" r:id="rId27"/>
    <p:sldId id="334" r:id="rId28"/>
    <p:sldId id="309" r:id="rId29"/>
    <p:sldId id="335" r:id="rId30"/>
    <p:sldId id="336" r:id="rId31"/>
    <p:sldId id="337" r:id="rId32"/>
    <p:sldId id="279" r:id="rId33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7" autoAdjust="0"/>
    <p:restoredTop sz="94646" autoAdjust="0"/>
  </p:normalViewPr>
  <p:slideViewPr>
    <p:cSldViewPr>
      <p:cViewPr varScale="1">
        <p:scale>
          <a:sx n="108" d="100"/>
          <a:sy n="108" d="100"/>
        </p:scale>
        <p:origin x="3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670412-2288-4475-B6E8-6831CF3E8786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56D853ED-4EA7-4F82-BBFB-A97C08F3DD04}">
      <dgm:prSet phldrT="[Text]" custT="1"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 lIns="0" rIns="2468880"/>
        <a:lstStyle/>
        <a:p>
          <a:pPr algn="ctr"/>
          <a:endParaRPr lang="en-US" sz="3200" dirty="0"/>
        </a:p>
      </dgm:t>
    </dgm:pt>
    <dgm:pt modelId="{58E3343B-478B-4B07-9E51-2403BEAECB3B}" type="parTrans" cxnId="{F0B22946-7CD7-49B4-B6F4-DACEC353FE8F}">
      <dgm:prSet/>
      <dgm:spPr/>
      <dgm:t>
        <a:bodyPr/>
        <a:lstStyle/>
        <a:p>
          <a:endParaRPr lang="en-US"/>
        </a:p>
      </dgm:t>
    </dgm:pt>
    <dgm:pt modelId="{E7905AC6-7FF3-4B84-A695-2B3A60BA4F2C}" type="sibTrans" cxnId="{F0B22946-7CD7-49B4-B6F4-DACEC353FE8F}">
      <dgm:prSet/>
      <dgm:spPr/>
      <dgm:t>
        <a:bodyPr/>
        <a:lstStyle/>
        <a:p>
          <a:endParaRPr lang="en-US"/>
        </a:p>
      </dgm:t>
    </dgm:pt>
    <dgm:pt modelId="{E119B04C-3B2F-47F0-8D0E-22BD2BF26C84}">
      <dgm:prSet phldrT="[Text]" custT="1"/>
      <dgm:spPr>
        <a:solidFill>
          <a:schemeClr val="accent3">
            <a:lumMod val="60000"/>
            <a:lumOff val="40000"/>
            <a:alpha val="50000"/>
          </a:schemeClr>
        </a:solidFill>
      </dgm:spPr>
      <dgm:t>
        <a:bodyPr/>
        <a:lstStyle/>
        <a:p>
          <a:pPr algn="ctr"/>
          <a:r>
            <a:rPr lang="en-US" sz="3200" dirty="0"/>
            <a:t>                          </a:t>
          </a:r>
        </a:p>
      </dgm:t>
    </dgm:pt>
    <dgm:pt modelId="{FAF3B66A-D96F-49C1-82D5-D9BDC4DE8427}" type="sibTrans" cxnId="{8B919036-217F-4124-9B5A-0A7BF2848BF8}">
      <dgm:prSet/>
      <dgm:spPr/>
      <dgm:t>
        <a:bodyPr/>
        <a:lstStyle/>
        <a:p>
          <a:endParaRPr lang="en-US"/>
        </a:p>
      </dgm:t>
    </dgm:pt>
    <dgm:pt modelId="{BA400BA6-A051-4C8C-A87A-3186A96207A8}" type="parTrans" cxnId="{8B919036-217F-4124-9B5A-0A7BF2848BF8}">
      <dgm:prSet/>
      <dgm:spPr/>
      <dgm:t>
        <a:bodyPr/>
        <a:lstStyle/>
        <a:p>
          <a:endParaRPr lang="en-US"/>
        </a:p>
      </dgm:t>
    </dgm:pt>
    <dgm:pt modelId="{74E6D70B-6B86-41AF-BB5C-D60D6C679268}" type="pres">
      <dgm:prSet presAssocID="{D1670412-2288-4475-B6E8-6831CF3E8786}" presName="Name0" presStyleCnt="0">
        <dgm:presLayoutVars>
          <dgm:chMax val="7"/>
          <dgm:dir/>
          <dgm:resizeHandles val="exact"/>
        </dgm:presLayoutVars>
      </dgm:prSet>
      <dgm:spPr/>
    </dgm:pt>
    <dgm:pt modelId="{D8643AC8-ED65-4924-B1A7-905ECD8101FA}" type="pres">
      <dgm:prSet presAssocID="{D1670412-2288-4475-B6E8-6831CF3E8786}" presName="ellipse1" presStyleLbl="vennNode1" presStyleIdx="0" presStyleCnt="2" custScaleX="166616" custScaleY="166694" custLinFactNeighborX="-17755" custLinFactNeighborY="33347">
        <dgm:presLayoutVars>
          <dgm:bulletEnabled val="1"/>
        </dgm:presLayoutVars>
      </dgm:prSet>
      <dgm:spPr/>
    </dgm:pt>
    <dgm:pt modelId="{6453A3C1-AE54-4822-A139-377B27897D9C}" type="pres">
      <dgm:prSet presAssocID="{D1670412-2288-4475-B6E8-6831CF3E8786}" presName="ellipse2" presStyleLbl="vennNode1" presStyleIdx="1" presStyleCnt="2" custScaleX="169252" custScaleY="166694" custLinFactNeighborX="13126" custLinFactNeighborY="-33347">
        <dgm:presLayoutVars>
          <dgm:bulletEnabled val="1"/>
        </dgm:presLayoutVars>
      </dgm:prSet>
      <dgm:spPr/>
    </dgm:pt>
  </dgm:ptLst>
  <dgm:cxnLst>
    <dgm:cxn modelId="{8B919036-217F-4124-9B5A-0A7BF2848BF8}" srcId="{D1670412-2288-4475-B6E8-6831CF3E8786}" destId="{E119B04C-3B2F-47F0-8D0E-22BD2BF26C84}" srcOrd="1" destOrd="0" parTransId="{BA400BA6-A051-4C8C-A87A-3186A96207A8}" sibTransId="{FAF3B66A-D96F-49C1-82D5-D9BDC4DE8427}"/>
    <dgm:cxn modelId="{F0B22946-7CD7-49B4-B6F4-DACEC353FE8F}" srcId="{D1670412-2288-4475-B6E8-6831CF3E8786}" destId="{56D853ED-4EA7-4F82-BBFB-A97C08F3DD04}" srcOrd="0" destOrd="0" parTransId="{58E3343B-478B-4B07-9E51-2403BEAECB3B}" sibTransId="{E7905AC6-7FF3-4B84-A695-2B3A60BA4F2C}"/>
    <dgm:cxn modelId="{4BA7D67D-3EFF-4795-9CC0-CAB976842B4E}" type="presOf" srcId="{56D853ED-4EA7-4F82-BBFB-A97C08F3DD04}" destId="{D8643AC8-ED65-4924-B1A7-905ECD8101FA}" srcOrd="0" destOrd="0" presId="urn:microsoft.com/office/officeart/2005/8/layout/rings+Icon"/>
    <dgm:cxn modelId="{2C39EC9B-9CB2-453A-863C-DEE54E4A45C2}" type="presOf" srcId="{D1670412-2288-4475-B6E8-6831CF3E8786}" destId="{74E6D70B-6B86-41AF-BB5C-D60D6C679268}" srcOrd="0" destOrd="0" presId="urn:microsoft.com/office/officeart/2005/8/layout/rings+Icon"/>
    <dgm:cxn modelId="{FB1F1FAF-14B0-4251-A9B1-22E844EAB5FD}" type="presOf" srcId="{E119B04C-3B2F-47F0-8D0E-22BD2BF26C84}" destId="{6453A3C1-AE54-4822-A139-377B27897D9C}" srcOrd="0" destOrd="0" presId="urn:microsoft.com/office/officeart/2005/8/layout/rings+Icon"/>
    <dgm:cxn modelId="{4E38D6DA-617C-41D9-BA46-8802435FA293}" type="presParOf" srcId="{74E6D70B-6B86-41AF-BB5C-D60D6C679268}" destId="{D8643AC8-ED65-4924-B1A7-905ECD8101FA}" srcOrd="0" destOrd="0" presId="urn:microsoft.com/office/officeart/2005/8/layout/rings+Icon"/>
    <dgm:cxn modelId="{1C47CA3F-1BE8-4535-8EC0-94AE4D540DDA}" type="presParOf" srcId="{74E6D70B-6B86-41AF-BB5C-D60D6C679268}" destId="{6453A3C1-AE54-4822-A139-377B27897D9C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43AC8-ED65-4924-B1A7-905ECD8101FA}">
      <dsp:nvSpPr>
        <dsp:cNvPr id="0" name=""/>
        <dsp:cNvSpPr/>
      </dsp:nvSpPr>
      <dsp:spPr>
        <a:xfrm>
          <a:off x="0" y="0"/>
          <a:ext cx="6016542" cy="6019783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121920" rIns="246888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881102" y="881577"/>
        <a:ext cx="4254338" cy="4256629"/>
      </dsp:txXfrm>
    </dsp:sp>
    <dsp:sp modelId="{6453A3C1-AE54-4822-A139-377B27897D9C}">
      <dsp:nvSpPr>
        <dsp:cNvPr id="0" name=""/>
        <dsp:cNvSpPr/>
      </dsp:nvSpPr>
      <dsp:spPr>
        <a:xfrm>
          <a:off x="2727470" y="16"/>
          <a:ext cx="6111729" cy="6019783"/>
        </a:xfrm>
        <a:prstGeom prst="ellipse">
          <a:avLst/>
        </a:prstGeom>
        <a:solidFill>
          <a:schemeClr val="accent3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                          </a:t>
          </a:r>
        </a:p>
      </dsp:txBody>
      <dsp:txXfrm>
        <a:off x="3622512" y="881593"/>
        <a:ext cx="4321645" cy="4256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9" y="0"/>
            <a:ext cx="4160520" cy="365760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r">
              <a:defRPr sz="1200"/>
            </a:lvl1pPr>
          </a:lstStyle>
          <a:p>
            <a:fld id="{DC02BC40-193F-47C5-94CA-E5918DAE09BB}" type="datetimeFigureOut">
              <a:rPr lang="en-US" smtClean="0"/>
              <a:t>9/19/20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9" y="6948171"/>
            <a:ext cx="4160520" cy="365760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r">
              <a:defRPr sz="1200"/>
            </a:lvl1pPr>
          </a:lstStyle>
          <a:p>
            <a:fld id="{5F68DBE5-04CA-49AC-99F5-43D6C3B902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95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9" y="0"/>
            <a:ext cx="4160520" cy="365760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r">
              <a:defRPr sz="1200"/>
            </a:lvl1pPr>
          </a:lstStyle>
          <a:p>
            <a:fld id="{35A8D936-3E2B-4E03-A726-657467B23CEA}" type="datetimeFigureOut">
              <a:rPr lang="en-US" smtClean="0"/>
              <a:t>9/19/20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5" tIns="48327" rIns="96655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1" y="3474720"/>
            <a:ext cx="7680960" cy="3291840"/>
          </a:xfrm>
          <a:prstGeom prst="rect">
            <a:avLst/>
          </a:prstGeom>
        </p:spPr>
        <p:txBody>
          <a:bodyPr vert="horz" lIns="96655" tIns="48327" rIns="96655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9" y="6948171"/>
            <a:ext cx="4160520" cy="365760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r">
              <a:defRPr sz="1200"/>
            </a:lvl1pPr>
          </a:lstStyle>
          <a:p>
            <a:fld id="{2A49FFE8-EC60-480C-83EE-588A4890EF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6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F672-DE68-481F-AEB2-DD95A99E9168}" type="datetimeFigureOut">
              <a:rPr lang="en-US" smtClean="0"/>
              <a:t>9/19/20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AF31-17E6-499A-AB3A-AC884A7E80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1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F672-DE68-481F-AEB2-DD95A99E9168}" type="datetimeFigureOut">
              <a:rPr lang="en-US" smtClean="0"/>
              <a:t>9/19/20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AF31-17E6-499A-AB3A-AC884A7E80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0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F672-DE68-481F-AEB2-DD95A99E9168}" type="datetimeFigureOut">
              <a:rPr lang="en-US" smtClean="0"/>
              <a:t>9/19/20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AF31-17E6-499A-AB3A-AC884A7E80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99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F672-DE68-481F-AEB2-DD95A99E9168}" type="datetimeFigureOut">
              <a:rPr lang="en-US" smtClean="0"/>
              <a:t>9/19/20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AF31-17E6-499A-AB3A-AC884A7E80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7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F672-DE68-481F-AEB2-DD95A99E9168}" type="datetimeFigureOut">
              <a:rPr lang="en-US" smtClean="0"/>
              <a:t>9/19/20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AF31-17E6-499A-AB3A-AC884A7E80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8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F672-DE68-481F-AEB2-DD95A99E9168}" type="datetimeFigureOut">
              <a:rPr lang="en-US" smtClean="0"/>
              <a:t>9/19/20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AF31-17E6-499A-AB3A-AC884A7E80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03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F672-DE68-481F-AEB2-DD95A99E9168}" type="datetimeFigureOut">
              <a:rPr lang="en-US" smtClean="0"/>
              <a:t>9/19/20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AF31-17E6-499A-AB3A-AC884A7E80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6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F672-DE68-481F-AEB2-DD95A99E9168}" type="datetimeFigureOut">
              <a:rPr lang="en-US" smtClean="0"/>
              <a:t>9/19/20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AF31-17E6-499A-AB3A-AC884A7E80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2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F672-DE68-481F-AEB2-DD95A99E9168}" type="datetimeFigureOut">
              <a:rPr lang="en-US" smtClean="0"/>
              <a:t>9/19/20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AF31-17E6-499A-AB3A-AC884A7E80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F672-DE68-481F-AEB2-DD95A99E9168}" type="datetimeFigureOut">
              <a:rPr lang="en-US" smtClean="0"/>
              <a:t>9/19/20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AF31-17E6-499A-AB3A-AC884A7E80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22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F672-DE68-481F-AEB2-DD95A99E9168}" type="datetimeFigureOut">
              <a:rPr lang="en-US" smtClean="0"/>
              <a:t>9/19/20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AF31-17E6-499A-AB3A-AC884A7E80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1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DF672-DE68-481F-AEB2-DD95A99E9168}" type="datetimeFigureOut">
              <a:rPr lang="en-US" smtClean="0"/>
              <a:t>9/19/20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8AF31-17E6-499A-AB3A-AC884A7E80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683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hnanddussi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37"/>
            <a:ext cx="9144000" cy="3286125"/>
          </a:xfrm>
          <a:prstGeom prst="rect">
            <a:avLst/>
          </a:prstGeom>
        </p:spPr>
      </p:pic>
      <p:pic>
        <p:nvPicPr>
          <p:cNvPr id="5" name="Picture 3" descr="c&amp;daal.pdf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4" y="381000"/>
            <a:ext cx="7918450" cy="791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58CE3B-A6AC-CF43-9FA0-3E5A323AB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14" y="0"/>
            <a:ext cx="5238750" cy="12992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986571-34EF-5C46-A0CC-77D2B65D6F7A}"/>
              </a:ext>
            </a:extLst>
          </p:cNvPr>
          <p:cNvSpPr txBox="1"/>
          <p:nvPr/>
        </p:nvSpPr>
        <p:spPr>
          <a:xfrm>
            <a:off x="3339047" y="1114544"/>
            <a:ext cx="2190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Partnership with</a:t>
            </a:r>
          </a:p>
        </p:txBody>
      </p:sp>
    </p:spTree>
    <p:extLst>
      <p:ext uri="{BB962C8B-B14F-4D97-AF65-F5344CB8AC3E}">
        <p14:creationId xmlns:p14="http://schemas.microsoft.com/office/powerpoint/2010/main" val="2513508261"/>
      </p:ext>
    </p:extLst>
  </p:cSld>
  <p:clrMapOvr>
    <a:masterClrMapping/>
  </p:clrMapOvr>
  <p:transition spd="slow" advTm="7269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39900" y="165100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  <a:r>
              <a:rPr lang="en-US" b="1" dirty="0"/>
              <a:t>Step 1 - ADD CLAIMS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r="1000" b="48812"/>
          <a:stretch/>
        </p:blipFill>
        <p:spPr bwMode="auto">
          <a:xfrm>
            <a:off x="295275" y="2057400"/>
            <a:ext cx="8621486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257300" y="2209800"/>
            <a:ext cx="1600200" cy="6858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04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do we want in your submission?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dirty="0"/>
              <a:t>Any and all debtor contact info you have</a:t>
            </a:r>
          </a:p>
          <a:p>
            <a:r>
              <a:rPr lang="en-US" dirty="0"/>
              <a:t>Credit apps, signed personal guarantees, past due invoices, account statements, etc.</a:t>
            </a:r>
          </a:p>
          <a:p>
            <a:r>
              <a:rPr lang="en-US" dirty="0"/>
              <a:t>Email threads, if they show promises to pay or other background on your debtor</a:t>
            </a:r>
          </a:p>
          <a:p>
            <a:r>
              <a:rPr lang="en-US" dirty="0"/>
              <a:t>NOTES!! – summarize your experience with the debtor for us so that we’re fully armed to collect for you. </a:t>
            </a:r>
          </a:p>
        </p:txBody>
      </p:sp>
    </p:spTree>
    <p:extLst>
      <p:ext uri="{BB962C8B-B14F-4D97-AF65-F5344CB8AC3E}">
        <p14:creationId xmlns:p14="http://schemas.microsoft.com/office/powerpoint/2010/main" val="4116038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1" t="313" r="10778" b="313"/>
          <a:stretch/>
        </p:blipFill>
        <p:spPr bwMode="auto">
          <a:xfrm>
            <a:off x="2469896" y="124102"/>
            <a:ext cx="6629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/>
          <p:cNvSpPr txBox="1"/>
          <p:nvPr/>
        </p:nvSpPr>
        <p:spPr>
          <a:xfrm>
            <a:off x="152400" y="79593"/>
            <a:ext cx="2235200" cy="30469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RED = Required (use an X, if no info)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BLACK = optional (but the more info, the better!)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070100" y="2451100"/>
            <a:ext cx="1435100" cy="1651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0"/>
          <p:cNvSpPr txBox="1"/>
          <p:nvPr/>
        </p:nvSpPr>
        <p:spPr>
          <a:xfrm>
            <a:off x="6781800" y="4808676"/>
            <a:ext cx="2235200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Include Notes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Attach files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Drop-downs</a:t>
            </a:r>
          </a:p>
        </p:txBody>
      </p:sp>
      <p:sp>
        <p:nvSpPr>
          <p:cNvPr id="22" name="Left Arrow 21"/>
          <p:cNvSpPr/>
          <p:nvPr/>
        </p:nvSpPr>
        <p:spPr>
          <a:xfrm>
            <a:off x="6331204" y="5010150"/>
            <a:ext cx="489204" cy="190500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187321" y="323850"/>
            <a:ext cx="565150" cy="1651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/>
          <p:cNvSpPr/>
          <p:nvPr/>
        </p:nvSpPr>
        <p:spPr>
          <a:xfrm>
            <a:off x="4876800" y="5590589"/>
            <a:ext cx="1943608" cy="190500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4838192" y="6078654"/>
            <a:ext cx="1943608" cy="190500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10"/>
          <p:cNvSpPr txBox="1"/>
          <p:nvPr/>
        </p:nvSpPr>
        <p:spPr>
          <a:xfrm>
            <a:off x="317500" y="5943259"/>
            <a:ext cx="20701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Be sure to hit</a:t>
            </a:r>
          </a:p>
          <a:p>
            <a:r>
              <a:rPr lang="en-US" sz="2400" dirty="0">
                <a:solidFill>
                  <a:schemeClr val="bg1"/>
                </a:solidFill>
              </a:rPr>
              <a:t>ADD CLAIM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2234692" y="6534704"/>
            <a:ext cx="3263900" cy="1651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54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38100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  <a:r>
              <a:rPr lang="en-US" b="1" dirty="0"/>
              <a:t>Step 2 – RESEARCH &amp; DEMAND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382000" cy="1143000"/>
          </a:xfrm>
        </p:spPr>
        <p:txBody>
          <a:bodyPr>
            <a:normAutofit/>
          </a:bodyPr>
          <a:lstStyle/>
          <a:p>
            <a:r>
              <a:rPr lang="en-US" b="1" dirty="0"/>
              <a:t>First 24-48 hours …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Internal Auditor pulls LexisNexis reports on each account – showing assets, liens, judgments, alternate addresses, etc.</a:t>
            </a:r>
          </a:p>
          <a:p>
            <a:r>
              <a:rPr lang="en-US" dirty="0"/>
              <a:t>Auditor also reviews your paperwork, may request additional info.</a:t>
            </a:r>
          </a:p>
          <a:p>
            <a:r>
              <a:rPr lang="en-US" dirty="0" err="1"/>
              <a:t>Skiptracing</a:t>
            </a:r>
            <a:r>
              <a:rPr lang="en-US" dirty="0"/>
              <a:t>, if necessary</a:t>
            </a:r>
          </a:p>
          <a:p>
            <a:r>
              <a:rPr lang="en-US" dirty="0"/>
              <a:t>Initial Demand letter sent to your debtor</a:t>
            </a:r>
          </a:p>
          <a:p>
            <a:r>
              <a:rPr lang="en-US" dirty="0"/>
              <a:t>Assigned to collector to start outreach</a:t>
            </a:r>
          </a:p>
        </p:txBody>
      </p:sp>
    </p:spTree>
    <p:extLst>
      <p:ext uri="{BB962C8B-B14F-4D97-AF65-F5344CB8AC3E}">
        <p14:creationId xmlns:p14="http://schemas.microsoft.com/office/powerpoint/2010/main" val="3343266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 3 – Collection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Collector places frequent calls to debtor, attempting to resolve matter swiftly</a:t>
            </a:r>
          </a:p>
          <a:p>
            <a:endParaRPr lang="en-US" dirty="0"/>
          </a:p>
          <a:p>
            <a:r>
              <a:rPr lang="en-US" dirty="0"/>
              <a:t>Sends additional demand letters, depending on conversations</a:t>
            </a:r>
          </a:p>
          <a:p>
            <a:endParaRPr lang="en-US" dirty="0"/>
          </a:p>
          <a:p>
            <a:r>
              <a:rPr lang="en-US" dirty="0"/>
              <a:t>Collection cycle generally lasts 45 days or so – by that time, we’ve either come to a resolution, or have determined that suit is warranted.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72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t="5002" r="18125" b="5939"/>
          <a:stretch/>
        </p:blipFill>
        <p:spPr bwMode="auto">
          <a:xfrm>
            <a:off x="3033562" y="208220"/>
            <a:ext cx="5881838" cy="649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/>
          <p:nvPr/>
        </p:nvSpPr>
        <p:spPr>
          <a:xfrm>
            <a:off x="304800" y="838200"/>
            <a:ext cx="2362200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Sample Initial Demand Letter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C&amp;D Letterhead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C&amp;D Envelope</a:t>
            </a:r>
          </a:p>
        </p:txBody>
      </p:sp>
    </p:spTree>
    <p:extLst>
      <p:ext uri="{BB962C8B-B14F-4D97-AF65-F5344CB8AC3E}">
        <p14:creationId xmlns:p14="http://schemas.microsoft.com/office/powerpoint/2010/main" val="2215893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 cases in which we are not successful, we can navigate any US court on your behalf.</a:t>
            </a:r>
          </a:p>
          <a:p>
            <a:endParaRPr lang="en-US" sz="2400" dirty="0"/>
          </a:p>
          <a:p>
            <a:r>
              <a:rPr lang="en-US" sz="2400" b="1" dirty="0"/>
              <a:t>MA, NH, &amp; RI </a:t>
            </a:r>
            <a:r>
              <a:rPr lang="en-US" sz="2400" dirty="0"/>
              <a:t>– Cohn &amp; Dussi attorneys handle your case</a:t>
            </a:r>
          </a:p>
          <a:p>
            <a:endParaRPr lang="en-US" sz="2400" dirty="0"/>
          </a:p>
          <a:p>
            <a:r>
              <a:rPr lang="en-US" sz="2400" b="1" dirty="0"/>
              <a:t>Other 47 states </a:t>
            </a:r>
            <a:r>
              <a:rPr lang="en-US" sz="2400" dirty="0"/>
              <a:t>– we turn to our national legal collaborative, assigning your case to an attorney within the debtor’s state</a:t>
            </a:r>
          </a:p>
          <a:p>
            <a:endParaRPr lang="en-US" sz="2400" dirty="0"/>
          </a:p>
          <a:p>
            <a:r>
              <a:rPr lang="en-US" sz="2400" dirty="0"/>
              <a:t>Our dedicated litigation managers ensure your case moves efficiently through the local courts, acting as the </a:t>
            </a:r>
            <a:r>
              <a:rPr lang="en-US" sz="2400" dirty="0" err="1"/>
              <a:t>liasion</a:t>
            </a:r>
            <a:r>
              <a:rPr lang="en-US" sz="2400" dirty="0"/>
              <a:t> between you and our attorneys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Step 4 – Litigation </a:t>
            </a:r>
          </a:p>
        </p:txBody>
      </p:sp>
    </p:spTree>
    <p:extLst>
      <p:ext uri="{BB962C8B-B14F-4D97-AF65-F5344CB8AC3E}">
        <p14:creationId xmlns:p14="http://schemas.microsoft.com/office/powerpoint/2010/main" val="3079203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MANAGE CLAIMS – Where we prove our efforts on your accounts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r="1000" b="48812"/>
          <a:stretch/>
        </p:blipFill>
        <p:spPr bwMode="auto">
          <a:xfrm>
            <a:off x="295275" y="2057400"/>
            <a:ext cx="8621486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209800" y="2209800"/>
            <a:ext cx="1600200" cy="6858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46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982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Claim List </a:t>
            </a:r>
            <a:r>
              <a:rPr lang="en-US" b="1" dirty="0"/>
              <a:t>– view closed or open, click on “Actions” to dive in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t="311" r="3500" b="46858"/>
          <a:stretch/>
        </p:blipFill>
        <p:spPr bwMode="auto">
          <a:xfrm>
            <a:off x="76200" y="2133600"/>
            <a:ext cx="8931165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0" y="3886200"/>
            <a:ext cx="1447800" cy="137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96199" y="3886200"/>
            <a:ext cx="1311165" cy="137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0"/>
          <p:cNvSpPr txBox="1"/>
          <p:nvPr/>
        </p:nvSpPr>
        <p:spPr>
          <a:xfrm>
            <a:off x="508000" y="5334000"/>
            <a:ext cx="42926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View all activity in each claim (call summaries, emails, letters, diligence and research docs, etc.</a:t>
            </a:r>
          </a:p>
        </p:txBody>
      </p:sp>
    </p:spTree>
    <p:extLst>
      <p:ext uri="{BB962C8B-B14F-4D97-AF65-F5344CB8AC3E}">
        <p14:creationId xmlns:p14="http://schemas.microsoft.com/office/powerpoint/2010/main" val="2858964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 b="1562"/>
          <a:stretch/>
        </p:blipFill>
        <p:spPr bwMode="auto">
          <a:xfrm>
            <a:off x="304800" y="0"/>
            <a:ext cx="86214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0"/>
          <p:cNvSpPr txBox="1"/>
          <p:nvPr/>
        </p:nvSpPr>
        <p:spPr>
          <a:xfrm>
            <a:off x="6477000" y="438150"/>
            <a:ext cx="21336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CLAIM INFO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Update us as we go!</a:t>
            </a:r>
          </a:p>
        </p:txBody>
      </p:sp>
      <p:sp>
        <p:nvSpPr>
          <p:cNvPr id="19" name="TextBox 10"/>
          <p:cNvSpPr txBox="1"/>
          <p:nvPr/>
        </p:nvSpPr>
        <p:spPr>
          <a:xfrm>
            <a:off x="5962650" y="5762625"/>
            <a:ext cx="19050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Send notes to collectors</a:t>
            </a:r>
          </a:p>
        </p:txBody>
      </p:sp>
      <p:sp>
        <p:nvSpPr>
          <p:cNvPr id="20" name="Left Arrow 19"/>
          <p:cNvSpPr/>
          <p:nvPr/>
        </p:nvSpPr>
        <p:spPr>
          <a:xfrm>
            <a:off x="5257800" y="5972415"/>
            <a:ext cx="876808" cy="190500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3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Collection Service Overview 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4128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000" b="2499"/>
          <a:stretch/>
        </p:blipFill>
        <p:spPr bwMode="auto">
          <a:xfrm>
            <a:off x="228600" y="-19050"/>
            <a:ext cx="87043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/>
          <p:nvPr/>
        </p:nvSpPr>
        <p:spPr>
          <a:xfrm>
            <a:off x="5257800" y="3230552"/>
            <a:ext cx="29718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LITIGATION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Is your case in legal?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Quick reference on pertinent case info!</a:t>
            </a:r>
          </a:p>
        </p:txBody>
      </p:sp>
    </p:spTree>
    <p:extLst>
      <p:ext uri="{BB962C8B-B14F-4D97-AF65-F5344CB8AC3E}">
        <p14:creationId xmlns:p14="http://schemas.microsoft.com/office/powerpoint/2010/main" val="3914580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" b="4825"/>
          <a:stretch/>
        </p:blipFill>
        <p:spPr bwMode="auto">
          <a:xfrm>
            <a:off x="266700" y="123824"/>
            <a:ext cx="8686800" cy="667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/>
          <p:cNvSpPr txBox="1"/>
          <p:nvPr/>
        </p:nvSpPr>
        <p:spPr>
          <a:xfrm>
            <a:off x="5257800" y="3230552"/>
            <a:ext cx="2971800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PAYMENTS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See all payments as they come in, and the remit status</a:t>
            </a:r>
          </a:p>
        </p:txBody>
      </p:sp>
    </p:spTree>
    <p:extLst>
      <p:ext uri="{BB962C8B-B14F-4D97-AF65-F5344CB8AC3E}">
        <p14:creationId xmlns:p14="http://schemas.microsoft.com/office/powerpoint/2010/main" val="179716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 b="1562"/>
          <a:stretch/>
        </p:blipFill>
        <p:spPr bwMode="auto">
          <a:xfrm>
            <a:off x="247650" y="76200"/>
            <a:ext cx="86214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/>
          <p:cNvSpPr txBox="1"/>
          <p:nvPr/>
        </p:nvSpPr>
        <p:spPr>
          <a:xfrm>
            <a:off x="4876800" y="4495800"/>
            <a:ext cx="21336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ATTACHMENTS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Forget to send us something?</a:t>
            </a:r>
          </a:p>
        </p:txBody>
      </p:sp>
    </p:spTree>
    <p:extLst>
      <p:ext uri="{BB962C8B-B14F-4D97-AF65-F5344CB8AC3E}">
        <p14:creationId xmlns:p14="http://schemas.microsoft.com/office/powerpoint/2010/main" val="1513926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 b="1562"/>
          <a:stretch/>
        </p:blipFill>
        <p:spPr bwMode="auto">
          <a:xfrm>
            <a:off x="228600" y="0"/>
            <a:ext cx="86214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/>
          <p:cNvSpPr txBox="1"/>
          <p:nvPr/>
        </p:nvSpPr>
        <p:spPr>
          <a:xfrm>
            <a:off x="4267200" y="3962400"/>
            <a:ext cx="30480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REMINDERS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Use this to follow up with us</a:t>
            </a:r>
          </a:p>
        </p:txBody>
      </p:sp>
    </p:spTree>
    <p:extLst>
      <p:ext uri="{BB962C8B-B14F-4D97-AF65-F5344CB8AC3E}">
        <p14:creationId xmlns:p14="http://schemas.microsoft.com/office/powerpoint/2010/main" val="3627743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 b="1562"/>
          <a:stretch/>
        </p:blipFill>
        <p:spPr bwMode="auto">
          <a:xfrm>
            <a:off x="238125" y="-9525"/>
            <a:ext cx="86214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/>
          <p:cNvSpPr txBox="1"/>
          <p:nvPr/>
        </p:nvSpPr>
        <p:spPr>
          <a:xfrm>
            <a:off x="5972175" y="5486400"/>
            <a:ext cx="26670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SUMMARY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Follow our progress in real time</a:t>
            </a:r>
          </a:p>
        </p:txBody>
      </p:sp>
    </p:spTree>
    <p:extLst>
      <p:ext uri="{BB962C8B-B14F-4D97-AF65-F5344CB8AC3E}">
        <p14:creationId xmlns:p14="http://schemas.microsoft.com/office/powerpoint/2010/main" val="4094589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0" b="4000"/>
          <a:stretch/>
        </p:blipFill>
        <p:spPr bwMode="auto">
          <a:xfrm>
            <a:off x="-1" y="9525"/>
            <a:ext cx="9222487" cy="694944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xtLst/>
        </p:spPr>
      </p:pic>
      <p:sp>
        <p:nvSpPr>
          <p:cNvPr id="4" name="Rectangle 3"/>
          <p:cNvSpPr/>
          <p:nvPr/>
        </p:nvSpPr>
        <p:spPr>
          <a:xfrm>
            <a:off x="590550" y="1333500"/>
            <a:ext cx="2133600" cy="238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" y="2971800"/>
            <a:ext cx="10668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0"/>
          <p:cNvSpPr txBox="1"/>
          <p:nvPr/>
        </p:nvSpPr>
        <p:spPr>
          <a:xfrm>
            <a:off x="3886200" y="3200400"/>
            <a:ext cx="4292600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Email alerts from our team for significant movement (settlement offers, payment plans, etc.) – all tracked in the CLUES audit trail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1571625"/>
            <a:ext cx="11430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68242" y="28575"/>
            <a:ext cx="1332358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44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34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VALUABLE REPORTS… all the info you need with just a few mouse clicks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r="1000" b="48812"/>
          <a:stretch/>
        </p:blipFill>
        <p:spPr bwMode="auto">
          <a:xfrm>
            <a:off x="295275" y="2057400"/>
            <a:ext cx="8621486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200400" y="2247900"/>
            <a:ext cx="1600200" cy="6858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19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" b="1562"/>
          <a:stretch/>
        </p:blipFill>
        <p:spPr bwMode="auto">
          <a:xfrm>
            <a:off x="304800" y="0"/>
            <a:ext cx="85561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/>
          <p:nvPr/>
        </p:nvSpPr>
        <p:spPr>
          <a:xfrm>
            <a:off x="533400" y="828496"/>
            <a:ext cx="2514600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MOST USED REPORTS: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Claim 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Cohn &amp; Dussi</a:t>
            </a:r>
          </a:p>
        </p:txBody>
      </p:sp>
    </p:spTree>
    <p:extLst>
      <p:ext uri="{BB962C8B-B14F-4D97-AF65-F5344CB8AC3E}">
        <p14:creationId xmlns:p14="http://schemas.microsoft.com/office/powerpoint/2010/main" val="1266929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3" t="12336" r="35846" b="63696"/>
          <a:stretch/>
        </p:blipFill>
        <p:spPr bwMode="auto">
          <a:xfrm>
            <a:off x="291329" y="161255"/>
            <a:ext cx="2785246" cy="1827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10"/>
          <p:cNvSpPr txBox="1"/>
          <p:nvPr/>
        </p:nvSpPr>
        <p:spPr>
          <a:xfrm>
            <a:off x="3676650" y="325177"/>
            <a:ext cx="38481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CLAIM SUMMARY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Select your criteria,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“View Report” to generate</a:t>
            </a:r>
          </a:p>
        </p:txBody>
      </p:sp>
      <p:sp>
        <p:nvSpPr>
          <p:cNvPr id="8" name="Left Arrow 7"/>
          <p:cNvSpPr/>
          <p:nvPr/>
        </p:nvSpPr>
        <p:spPr>
          <a:xfrm>
            <a:off x="3076575" y="751252"/>
            <a:ext cx="609600" cy="174090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11093" r="2473" b="57031"/>
          <a:stretch/>
        </p:blipFill>
        <p:spPr bwMode="auto">
          <a:xfrm>
            <a:off x="507758" y="2028824"/>
            <a:ext cx="7789844" cy="20552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3686175" y="1930731"/>
            <a:ext cx="1600200" cy="355269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391104" y="1539746"/>
            <a:ext cx="171450" cy="898654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43003" b="69064"/>
          <a:stretch/>
        </p:blipFill>
        <p:spPr bwMode="auto">
          <a:xfrm>
            <a:off x="2990850" y="4191000"/>
            <a:ext cx="5894024" cy="2559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4800600" y="2286000"/>
            <a:ext cx="800100" cy="2209800"/>
          </a:xfrm>
          <a:prstGeom prst="straightConnector1">
            <a:avLst/>
          </a:prstGeom>
          <a:ln w="3492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0"/>
          <p:cNvSpPr txBox="1"/>
          <p:nvPr/>
        </p:nvSpPr>
        <p:spPr>
          <a:xfrm>
            <a:off x="152401" y="4495800"/>
            <a:ext cx="26670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Download the report to Excel with one more click!</a:t>
            </a:r>
          </a:p>
        </p:txBody>
      </p:sp>
    </p:spTree>
    <p:extLst>
      <p:ext uri="{BB962C8B-B14F-4D97-AF65-F5344CB8AC3E}">
        <p14:creationId xmlns:p14="http://schemas.microsoft.com/office/powerpoint/2010/main" val="816895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16702" b="56877"/>
          <a:stretch/>
        </p:blipFill>
        <p:spPr bwMode="auto">
          <a:xfrm>
            <a:off x="152400" y="93482"/>
            <a:ext cx="6153150" cy="253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52400" y="2057400"/>
            <a:ext cx="914400" cy="3048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0" y="2362200"/>
            <a:ext cx="1463040" cy="32385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1" t="14480" r="17980" b="3544"/>
          <a:stretch/>
        </p:blipFill>
        <p:spPr bwMode="auto">
          <a:xfrm>
            <a:off x="4572000" y="2375401"/>
            <a:ext cx="4511040" cy="4402224"/>
          </a:xfrm>
          <a:prstGeom prst="rect">
            <a:avLst/>
          </a:prstGeom>
          <a:noFill/>
          <a:ln w="190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1000" y="4114800"/>
            <a:ext cx="3848100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CLAIM SUMMARY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Select a claim, and click “Generate Summary” to export Claim Summary Audit Trail to PDF</a:t>
            </a:r>
          </a:p>
        </p:txBody>
      </p:sp>
    </p:spTree>
    <p:extLst>
      <p:ext uri="{BB962C8B-B14F-4D97-AF65-F5344CB8AC3E}">
        <p14:creationId xmlns:p14="http://schemas.microsoft.com/office/powerpoint/2010/main" val="244703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3543" y="2819400"/>
            <a:ext cx="88369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The tenacity of a collection agency, </a:t>
            </a:r>
          </a:p>
          <a:p>
            <a:r>
              <a:rPr lang="en-US" sz="3600" b="1" dirty="0"/>
              <a:t>the power of a nationally-reaching law firm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901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/>
              <a:t>Hybrid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21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" b="1562"/>
          <a:stretch/>
        </p:blipFill>
        <p:spPr bwMode="auto">
          <a:xfrm>
            <a:off x="228600" y="0"/>
            <a:ext cx="85561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0"/>
          <p:cNvSpPr txBox="1"/>
          <p:nvPr/>
        </p:nvSpPr>
        <p:spPr>
          <a:xfrm>
            <a:off x="4648200" y="2667000"/>
            <a:ext cx="38481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C&amp;D PERFORMANCE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Our scorecard on your claims, also exportable </a:t>
            </a:r>
          </a:p>
        </p:txBody>
      </p:sp>
    </p:spTree>
    <p:extLst>
      <p:ext uri="{BB962C8B-B14F-4D97-AF65-F5344CB8AC3E}">
        <p14:creationId xmlns:p14="http://schemas.microsoft.com/office/powerpoint/2010/main" val="1428890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Thank you!</a:t>
            </a:r>
            <a:br>
              <a:rPr lang="en-US" b="1" dirty="0"/>
            </a:br>
            <a:br>
              <a:rPr lang="en-US" b="1" dirty="0"/>
            </a:br>
            <a:r>
              <a:rPr lang="en-US" sz="2000" b="1" u="sng" dirty="0"/>
              <a:t>To Get Started</a:t>
            </a:r>
            <a:r>
              <a:rPr lang="en-US" sz="2000" b="1" dirty="0"/>
              <a:t>:</a:t>
            </a:r>
            <a:br>
              <a:rPr lang="en-US" sz="2000" b="1" dirty="0"/>
            </a:br>
            <a:r>
              <a:rPr lang="en-US" sz="2000" b="1" dirty="0"/>
              <a:t>Contact Allied National, Inc.</a:t>
            </a:r>
            <a:br>
              <a:rPr lang="en-US" sz="2000" b="1" dirty="0"/>
            </a:br>
            <a:r>
              <a:rPr lang="en-US" sz="2000" b="1" dirty="0"/>
              <a:t>12020 Shamrock Road Suite 200</a:t>
            </a:r>
            <a:br>
              <a:rPr lang="en-US" sz="2000" b="1" dirty="0"/>
            </a:br>
            <a:r>
              <a:rPr lang="en-US" sz="2000" b="1" dirty="0"/>
              <a:t>Omaha, NE 68154</a:t>
            </a:r>
            <a:br>
              <a:rPr lang="en-US" sz="2000" b="1" dirty="0"/>
            </a:br>
            <a:r>
              <a:rPr lang="en-US" sz="2000" b="1" dirty="0"/>
              <a:t>800.456.5770</a:t>
            </a:r>
            <a:br>
              <a:rPr lang="en-US" sz="2000" b="1" dirty="0"/>
            </a:br>
            <a:r>
              <a:rPr lang="en-US" sz="2000" b="1" dirty="0"/>
              <a:t>402.319.7654</a:t>
            </a:r>
            <a:br>
              <a:rPr lang="en-US" sz="2000" b="1" dirty="0"/>
            </a:br>
            <a:r>
              <a:rPr lang="en-US" sz="2000" b="1" dirty="0" err="1"/>
              <a:t>mdavid@andc.com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46480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37"/>
            <a:ext cx="9144000" cy="3286125"/>
          </a:xfrm>
          <a:prstGeom prst="rect">
            <a:avLst/>
          </a:prstGeom>
        </p:spPr>
      </p:pic>
      <p:pic>
        <p:nvPicPr>
          <p:cNvPr id="5" name="Picture 3" descr="c&amp;daal.pdf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5" y="-695325"/>
            <a:ext cx="7918450" cy="791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943431"/>
      </p:ext>
    </p:extLst>
  </p:cSld>
  <p:clrMapOvr>
    <a:masterClrMapping/>
  </p:clrMapOvr>
  <p:transition spd="slow" advTm="7269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544855"/>
              </p:ext>
            </p:extLst>
          </p:nvPr>
        </p:nvGraphicFramePr>
        <p:xfrm>
          <a:off x="152400" y="457200"/>
          <a:ext cx="8839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jmcdowell\AppData\Local\Microsoft\Windows\Temporary Internet Files\Content.Outlook\WRD9OIX0\CohnDussi Final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642" y="20574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6C9D52-1F4A-0146-B304-12F6ED8C9515}"/>
              </a:ext>
            </a:extLst>
          </p:cNvPr>
          <p:cNvSpPr txBox="1"/>
          <p:nvPr/>
        </p:nvSpPr>
        <p:spPr>
          <a:xfrm>
            <a:off x="762000" y="2453670"/>
            <a:ext cx="16882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Allied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B13577-10C9-9549-A5AB-A94612442763}"/>
              </a:ext>
            </a:extLst>
          </p:cNvPr>
          <p:cNvSpPr txBox="1"/>
          <p:nvPr/>
        </p:nvSpPr>
        <p:spPr>
          <a:xfrm>
            <a:off x="6705600" y="2946113"/>
            <a:ext cx="1693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Law Firm</a:t>
            </a:r>
          </a:p>
        </p:txBody>
      </p:sp>
    </p:spTree>
    <p:extLst>
      <p:ext uri="{BB962C8B-B14F-4D97-AF65-F5344CB8AC3E}">
        <p14:creationId xmlns:p14="http://schemas.microsoft.com/office/powerpoint/2010/main" val="1899187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33157" cy="4876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Persistence, experience, and diligenc</a:t>
            </a:r>
            <a:r>
              <a:rPr lang="en-US" sz="2400" dirty="0"/>
              <a:t>e – an in-house team of seasoned collectors and attorneys, working for your bottom line.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Urgency -</a:t>
            </a:r>
            <a:r>
              <a:rPr lang="en-US" sz="2400" dirty="0"/>
              <a:t> all letters are sent on Cohn &amp; Dussi letterhead, all phone calls begin with the introduction of our law firm to your debtor.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National litigation collaborative </a:t>
            </a:r>
            <a:r>
              <a:rPr lang="en-US" sz="2400" dirty="0"/>
              <a:t>- one office for 50 states, from placement all the way through litigation.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/>
              <a:t>Transparency – </a:t>
            </a:r>
            <a:r>
              <a:rPr lang="en-US" sz="2400" dirty="0"/>
              <a:t>via our user-friendly, state-of-the-art monitoring and reporting platform, </a:t>
            </a:r>
            <a:r>
              <a:rPr lang="en-US" sz="2400" b="1" dirty="0"/>
              <a:t>CLUES (Client Update &amp; Entry System)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4" name="Picture 3" descr="c&amp;daal.pdf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05400"/>
            <a:ext cx="205511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Elements of our Strategy</a:t>
            </a:r>
          </a:p>
        </p:txBody>
      </p:sp>
    </p:spTree>
    <p:extLst>
      <p:ext uri="{BB962C8B-B14F-4D97-AF65-F5344CB8AC3E}">
        <p14:creationId xmlns:p14="http://schemas.microsoft.com/office/powerpoint/2010/main" val="2492545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901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/>
              <a:t>The Life of a Claim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3543" y="2819400"/>
            <a:ext cx="88369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We can shepherd your claim from initial placement all the way through litigation – anywhere in the US.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0217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1143000"/>
          </a:xfrm>
        </p:spPr>
        <p:txBody>
          <a:bodyPr>
            <a:noAutofit/>
          </a:bodyPr>
          <a:lstStyle/>
          <a:p>
            <a:r>
              <a:rPr lang="en-US" dirty="0"/>
              <a:t>Client Update and Entry System (</a:t>
            </a:r>
            <a:r>
              <a:rPr lang="en-US" b="1" dirty="0"/>
              <a:t>CLUES)</a:t>
            </a:r>
          </a:p>
        </p:txBody>
      </p:sp>
      <p:pic>
        <p:nvPicPr>
          <p:cNvPr id="5" name="Picture 4" descr="c&amp;daal.pdf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53000"/>
            <a:ext cx="205511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04" b="42539"/>
          <a:stretch/>
        </p:blipFill>
        <p:spPr bwMode="auto">
          <a:xfrm>
            <a:off x="6172200" y="1196591"/>
            <a:ext cx="2803909" cy="280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5715000" cy="28114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100% transparency into all collection &amp; litigation efforts</a:t>
            </a:r>
          </a:p>
          <a:p>
            <a:r>
              <a:rPr lang="en-US" dirty="0"/>
              <a:t>Secure, backed up several times each day</a:t>
            </a:r>
          </a:p>
          <a:p>
            <a:r>
              <a:rPr lang="en-US" dirty="0"/>
              <a:t>Accessible from any web connection, 24/7</a:t>
            </a:r>
          </a:p>
          <a:p>
            <a:r>
              <a:rPr lang="en-US" dirty="0"/>
              <a:t>Valuable reporting tools</a:t>
            </a:r>
          </a:p>
          <a:p>
            <a:r>
              <a:rPr lang="en-US" dirty="0"/>
              <a:t>Two-way communication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76200" y="3962400"/>
            <a:ext cx="77564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n-US" sz="2400" b="1" dirty="0"/>
              <a:t> Takes Monitoring and Reporting off your desk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b="1" dirty="0"/>
              <a:t> Solves time zone conflicts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dirty="0"/>
              <a:t> </a:t>
            </a:r>
            <a:r>
              <a:rPr lang="en-US" sz="2400" b="1" dirty="0"/>
              <a:t>Provides a true, honest audit trail of all activity – </a:t>
            </a:r>
            <a:r>
              <a:rPr lang="en-US" sz="2400" dirty="0"/>
              <a:t>you </a:t>
            </a:r>
          </a:p>
          <a:p>
            <a:pPr lvl="1"/>
            <a:r>
              <a:rPr lang="en-US" sz="2400" dirty="0"/>
              <a:t>     can be confident that we’re always operating in your </a:t>
            </a:r>
          </a:p>
          <a:p>
            <a:pPr lvl="1"/>
            <a:r>
              <a:rPr lang="en-US" sz="2400" dirty="0"/>
              <a:t>     best interest.</a:t>
            </a:r>
          </a:p>
        </p:txBody>
      </p:sp>
    </p:spTree>
    <p:extLst>
      <p:ext uri="{BB962C8B-B14F-4D97-AF65-F5344CB8AC3E}">
        <p14:creationId xmlns:p14="http://schemas.microsoft.com/office/powerpoint/2010/main" val="2863577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" t="-1" r="6562" b="30436"/>
          <a:stretch/>
        </p:blipFill>
        <p:spPr bwMode="auto">
          <a:xfrm>
            <a:off x="228600" y="239750"/>
            <a:ext cx="8846105" cy="542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7239000" y="381000"/>
            <a:ext cx="140716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0"/>
          <p:cNvSpPr txBox="1"/>
          <p:nvPr/>
        </p:nvSpPr>
        <p:spPr>
          <a:xfrm>
            <a:off x="5166360" y="1794301"/>
            <a:ext cx="35814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Easy accessibility from </a:t>
            </a:r>
            <a:r>
              <a:rPr lang="en-US" sz="2400" dirty="0">
                <a:solidFill>
                  <a:schemeClr val="bg1"/>
                </a:solidFill>
                <a:hlinkClick r:id="rId3"/>
              </a:rPr>
              <a:t>http://cohnanddussi.com/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" t="146" r="47378" b="57667"/>
          <a:stretch/>
        </p:blipFill>
        <p:spPr bwMode="auto">
          <a:xfrm>
            <a:off x="2438400" y="2826711"/>
            <a:ext cx="5791200" cy="388961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35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1000" b="42248"/>
          <a:stretch/>
        </p:blipFill>
        <p:spPr bwMode="auto">
          <a:xfrm>
            <a:off x="304800" y="1038225"/>
            <a:ext cx="8621486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967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798</Words>
  <Application>Microsoft Macintosh PowerPoint</Application>
  <PresentationFormat>On-screen Show (4:3)</PresentationFormat>
  <Paragraphs>99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Office Theme</vt:lpstr>
      <vt:lpstr>PowerPoint Presentation</vt:lpstr>
      <vt:lpstr>Collection Service Overview  </vt:lpstr>
      <vt:lpstr>PowerPoint Presentation</vt:lpstr>
      <vt:lpstr>PowerPoint Presentation</vt:lpstr>
      <vt:lpstr>Key Elements of our Strategy</vt:lpstr>
      <vt:lpstr>PowerPoint Presentation</vt:lpstr>
      <vt:lpstr>Client Update and Entry System (CLUES)</vt:lpstr>
      <vt:lpstr>PowerPoint Presentation</vt:lpstr>
      <vt:lpstr>PowerPoint Presentation</vt:lpstr>
      <vt:lpstr>PowerPoint Presentation</vt:lpstr>
      <vt:lpstr>What do we want in your submission?</vt:lpstr>
      <vt:lpstr>PowerPoint Presentation</vt:lpstr>
      <vt:lpstr>First 24-48 hours …</vt:lpstr>
      <vt:lpstr>Step 3 – Collection Process</vt:lpstr>
      <vt:lpstr>PowerPoint Presentation</vt:lpstr>
      <vt:lpstr>PowerPoint Presentation</vt:lpstr>
      <vt:lpstr> MANAGE CLAIMS – Where we prove our efforts on your accounts</vt:lpstr>
      <vt:lpstr>Claim List – view closed or open, click on “Actions” to dive 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 To Get Started: Contact Allied National, Inc. 12020 Shamrock Road Suite 200 Omaha, NE 68154 800.456.5770 402.319.7654 mdavid@andc.com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DanS</dc:creator>
  <cp:lastModifiedBy>Kathy David</cp:lastModifiedBy>
  <cp:revision>236</cp:revision>
  <cp:lastPrinted>2020-09-19T17:06:18Z</cp:lastPrinted>
  <dcterms:created xsi:type="dcterms:W3CDTF">2012-04-24T15:58:32Z</dcterms:created>
  <dcterms:modified xsi:type="dcterms:W3CDTF">2020-09-19T17:10:44Z</dcterms:modified>
</cp:coreProperties>
</file>